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24"/>
  </p:notesMasterIdLst>
  <p:sldIdLst>
    <p:sldId id="256" r:id="rId2"/>
    <p:sldId id="265" r:id="rId3"/>
    <p:sldId id="271" r:id="rId4"/>
    <p:sldId id="274" r:id="rId5"/>
    <p:sldId id="257" r:id="rId6"/>
    <p:sldId id="263" r:id="rId7"/>
    <p:sldId id="258" r:id="rId8"/>
    <p:sldId id="270" r:id="rId9"/>
    <p:sldId id="277" r:id="rId10"/>
    <p:sldId id="260" r:id="rId11"/>
    <p:sldId id="266" r:id="rId12"/>
    <p:sldId id="278" r:id="rId13"/>
    <p:sldId id="279" r:id="rId14"/>
    <p:sldId id="286" r:id="rId15"/>
    <p:sldId id="280" r:id="rId16"/>
    <p:sldId id="267" r:id="rId17"/>
    <p:sldId id="281" r:id="rId18"/>
    <p:sldId id="282" r:id="rId19"/>
    <p:sldId id="283" r:id="rId20"/>
    <p:sldId id="284" r:id="rId21"/>
    <p:sldId id="285" r:id="rId22"/>
    <p:sldId id="276" r:id="rId2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21E914"/>
    <a:srgbClr val="C663FF"/>
    <a:srgbClr val="FF0E5E"/>
    <a:srgbClr val="1857E4"/>
    <a:srgbClr val="886DFF"/>
    <a:srgbClr val="FF3FDC"/>
    <a:srgbClr val="FF88D3"/>
    <a:srgbClr val="FF4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7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9.wmf"/><Relationship Id="rId5" Type="http://schemas.openxmlformats.org/officeDocument/2006/relationships/image" Target="../media/image6.wmf"/><Relationship Id="rId4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9.wmf"/><Relationship Id="rId5" Type="http://schemas.openxmlformats.org/officeDocument/2006/relationships/image" Target="../media/image6.wmf"/><Relationship Id="rId4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9.wmf"/><Relationship Id="rId5" Type="http://schemas.openxmlformats.org/officeDocument/2006/relationships/image" Target="../media/image6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0A0C65D-C1D2-4E71-BA2D-906FBF20A0DE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26B4179-84DD-4A9E-8D95-2F5AEF9001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9BCB8C-C5A1-4BDC-9827-B68455734F29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6B4179-84DD-4A9E-8D95-2F5AEF90010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008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6B4179-84DD-4A9E-8D95-2F5AEF90010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733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6B4179-84DD-4A9E-8D95-2F5AEF90010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024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6B4179-84DD-4A9E-8D95-2F5AEF90010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946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9A7F9-F94E-4284-9259-DE5EBE142605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8256D-C6F1-4995-B836-5BEDD2A0B6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00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123C8-AE1A-4A0D-B54F-8F854F90C907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51D4B-292C-409A-A53B-74444489BC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22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C9CED-AD11-4173-A875-34EE91BCB436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F6559-4A0D-40B9-B861-D5CD0672AF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39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1CC2F-61D9-494E-9F09-BE2A4A52CED1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9A972-6229-4A3C-99EC-1DF04F576C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11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1D7A1-2B1F-4EBC-8406-6E2BDF46E09E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D44AF-5F61-4EDE-B76F-719CC15D20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44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2A628-0B69-449C-9BDE-997625A40EF4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E2C92-8EE6-4A10-94D4-53BC69EDD6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64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6439-B100-49A7-BB00-32CEFC832168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9B9F7-6F69-4DD5-A599-479920EBB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180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E8859-CCCD-477D-8F25-45F3EBD5513C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A5C90-D25D-4BB3-824B-BE2B268F34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904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C84D0-CA5B-4FB5-A119-0C6A790A139B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8FE8B-A911-4B2E-A7D7-BAEC1011D5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25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052E9-B08E-4764-9A12-9FCDD9955AB3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F9B61-10DC-4DA3-B312-BDD434639B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14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DFE47-64CE-4FF6-9C57-1963AC6898FA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D8919-4333-4138-A11F-2D2D139633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86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065CA42-DFB8-4557-AC7D-D64CFAA839F8}" type="datetimeFigureOut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187AC6E-8555-44CF-AB1A-16933E8F0A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png"/><Relationship Id="rId4" Type="http://schemas.openxmlformats.org/officeDocument/2006/relationships/image" Target="../media/image4.wmf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88" y="2384425"/>
            <a:ext cx="3827462" cy="1952625"/>
          </a:xfrm>
        </p:spPr>
        <p:txBody>
          <a:bodyPr/>
          <a:lstStyle/>
          <a:p>
            <a:pPr eaLnBrk="1" hangingPunct="1"/>
            <a:r>
              <a:rPr lang="en-US" altLang="en-US" sz="7000" b="1" dirty="0" smtClean="0">
                <a:latin typeface="Kristen ITC" panose="03050502040202030202" pitchFamily="66" charset="0"/>
                <a:ea typeface="Noteworthy Bold"/>
                <a:cs typeface="Noteworthy Bold"/>
              </a:rPr>
              <a:t>Food chain  </a:t>
            </a:r>
          </a:p>
        </p:txBody>
      </p:sp>
      <p:pic>
        <p:nvPicPr>
          <p:cNvPr id="3" name="3d_Animasi_Koala_Eating_Leaves.gif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1514475"/>
            <a:ext cx="3692525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 nodeType="clickPar">
                      <p:stCondLst>
                        <p:cond delay="0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repeatCount="1000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/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ffectLst>
                  <a:glow rad="101600">
                    <a:schemeClr val="bg1">
                      <a:lumMod val="65000"/>
                      <a:alpha val="75000"/>
                    </a:schemeClr>
                  </a:glow>
                </a:effectLst>
                <a:latin typeface="Noteworthy Bold"/>
                <a:cs typeface="Noteworthy Bold"/>
              </a:rPr>
              <a:t>Food Chain</a:t>
            </a:r>
            <a:endParaRPr lang="en-US" dirty="0">
              <a:effectLst>
                <a:glow rad="101600">
                  <a:schemeClr val="bg1">
                    <a:lumMod val="65000"/>
                    <a:alpha val="75000"/>
                  </a:scheme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78300" cy="4525963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Noteworthy Light"/>
                <a:ea typeface="Noteworthy Light"/>
                <a:cs typeface="Noteworthy Light"/>
              </a:rPr>
              <a:t>Shows how each living thing gets food</a:t>
            </a:r>
          </a:p>
          <a:p>
            <a:pPr eaLnBrk="1" hangingPunct="1"/>
            <a:r>
              <a:rPr lang="en-US" altLang="en-US" smtClean="0">
                <a:latin typeface="Noteworthy Light"/>
                <a:ea typeface="Noteworthy Light"/>
                <a:cs typeface="Noteworthy Light"/>
              </a:rPr>
              <a:t>Always begins with the producer</a:t>
            </a:r>
          </a:p>
          <a:p>
            <a:pPr eaLnBrk="1" hangingPunct="1"/>
            <a:r>
              <a:rPr lang="en-US" altLang="en-US" smtClean="0">
                <a:latin typeface="Noteworthy Light"/>
                <a:ea typeface="Noteworthy Light"/>
                <a:cs typeface="Noteworthy Light"/>
              </a:rPr>
              <a:t>Arrows show the flow of energy from one organism to another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1600200"/>
            <a:ext cx="38735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3357562"/>
            <a:ext cx="3873500" cy="327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250723" y="183796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8000" dirty="0" smtClean="0">
                <a:latin typeface="Noteworthy Bold"/>
                <a:ea typeface="Noteworthy Bold"/>
                <a:cs typeface="Noteworthy Bold"/>
              </a:rPr>
              <a:t>Activity 1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17638" y="3465870"/>
            <a:ext cx="7241459" cy="1297859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solidFill>
                  <a:schemeClr val="bg1"/>
                </a:solidFill>
                <a:latin typeface="Noteworthy Bold"/>
                <a:cs typeface="Noteworthy Bold"/>
              </a:rPr>
              <a:t>Place the animals and plants into right order to show what eats what.</a:t>
            </a:r>
            <a:endParaRPr lang="en-US" dirty="0">
              <a:solidFill>
                <a:schemeClr val="bg1"/>
              </a:solidFill>
              <a:latin typeface="Noteworthy Bold"/>
              <a:cs typeface="Noteworth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abbage PNG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856" y="509127"/>
            <a:ext cx="1537667" cy="15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aterpilla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4" y="640130"/>
            <a:ext cx="1808574" cy="139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Sparrow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05" y="653402"/>
            <a:ext cx="1262043" cy="12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549174" y="4918586"/>
            <a:ext cx="798434" cy="1017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84611" y="5427406"/>
            <a:ext cx="1427699" cy="1696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885084" y="2030975"/>
            <a:ext cx="0" cy="1451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Eagle PNG image,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505" y="0"/>
            <a:ext cx="2281158" cy="20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0.00185 L -0.52986 0.432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19" y="2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0.25677 0.637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30" y="3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48148E-6 L 0.42083 0.5159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42" y="2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Snail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669" y="818006"/>
            <a:ext cx="2491422" cy="17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Pelican Bird Clip art - flamingo png download - 1019*1440 - Free  Transparent Pelican png Download. - Clip Art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53" y="0"/>
            <a:ext cx="1805961" cy="25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Seaweed Illustration transparent PNG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66" y="0"/>
            <a:ext cx="2644877" cy="264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Grey Butter Fish PNG Clipart Image - Best WEB Clip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321" y="935008"/>
            <a:ext cx="2610957" cy="142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549174" y="5139811"/>
            <a:ext cx="798434" cy="1017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623559" y="5471652"/>
            <a:ext cx="1589414" cy="5604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549385" y="2605135"/>
            <a:ext cx="1322438" cy="7427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15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1.66667E-6 0.19074 C -1.66667E-6 0.27616 -0.12691 0.38149 -0.23003 0.38149 L -0.46007 0.38149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03" y="1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1.11111E-6 0.3125 C -1.11111E-6 0.45255 0.08577 0.62523 0.15573 0.62523 L 0.31163 0.62523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73" y="3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-0.00382 0.3386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at PNG Animal Mouse, Mice, White Rat, Dead Rat Clipart images - Free  Transparent PNG Lo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1" y="539372"/>
            <a:ext cx="2583491" cy="130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Banded mongoose - /animals/M/mongoose/Banded_mongoose.png.html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434" y="326579"/>
            <a:ext cx="4215772" cy="15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Tomato Plant png by DinowCookie on Devian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8" y="4114800"/>
            <a:ext cx="2330236" cy="310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SNAKE PNG 3 by Moonglowlilly on Deviant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2790">
            <a:off x="5682190" y="-325714"/>
            <a:ext cx="3788173" cy="303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905434" y="5490331"/>
            <a:ext cx="122460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893252" y="3230880"/>
            <a:ext cx="0" cy="11548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563812" y="1615440"/>
            <a:ext cx="797108" cy="8017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8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0.49271 0.6067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3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7 L 0.075 0.1932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E9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250723" y="183796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8000" dirty="0" smtClean="0">
                <a:latin typeface="Noteworthy Bold"/>
                <a:ea typeface="Noteworthy Bold"/>
                <a:cs typeface="Noteworthy Bold"/>
              </a:rPr>
              <a:t>Activity 2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17638" y="3465870"/>
            <a:ext cx="7241459" cy="1297859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solidFill>
                  <a:schemeClr val="bg1"/>
                </a:solidFill>
                <a:latin typeface="Noteworthy Bold"/>
                <a:cs typeface="Noteworthy Bold"/>
              </a:rPr>
              <a:t>Tell whether each living thing below is a producer, consumer or decomposer</a:t>
            </a:r>
            <a:endParaRPr lang="en-US" dirty="0">
              <a:solidFill>
                <a:schemeClr val="bg1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33369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7236" y="457201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Mushroom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92" y="3995097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Mushroom Free PNG Images - Free Transparent PNG Log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623" y="1327355"/>
            <a:ext cx="1752661" cy="20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152" y="343033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</a:t>
            </a: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Hawk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0" y="398726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awk PNG Image - PurePNG | Free transparent CC0 PNG Image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559" y="847979"/>
            <a:ext cx="4332631" cy="270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9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E9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152" y="343033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</a:t>
            </a: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carrot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8" y="398726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arrot PNG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727" y="1274142"/>
            <a:ext cx="3699431" cy="22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1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152" y="343033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</a:t>
            </a:r>
            <a:r>
              <a:rPr lang="en-US" b="1" dirty="0">
                <a:latin typeface="Kristen ITC" panose="03050502040202030202" pitchFamily="66" charset="0"/>
                <a:cs typeface="Noteworthy Bold"/>
              </a:rPr>
              <a:t>C</a:t>
            </a: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ougar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0" y="402367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Angelo the Cougar (PNG) by jacobstout on Devian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24" y="983113"/>
            <a:ext cx="3330648" cy="29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55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0" name="Picture 10" descr="Hmm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3" y="214030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 rot="1719504">
            <a:off x="3809685" y="515674"/>
            <a:ext cx="3731419" cy="2818133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0555" y="1216742"/>
            <a:ext cx="2949677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latin typeface="Noteworthy Bold"/>
                <a:cs typeface="Noteworthy Bold"/>
              </a:rPr>
              <a:t>Why do we eat food?</a:t>
            </a:r>
            <a:endParaRPr lang="en-US" b="1" dirty="0">
              <a:latin typeface="Noteworthy Bold"/>
              <a:cs typeface="Noteworthy Bold"/>
            </a:endParaRPr>
          </a:p>
        </p:txBody>
      </p:sp>
      <p:sp>
        <p:nvSpPr>
          <p:cNvPr id="7" name="Vertical Scroll 6"/>
          <p:cNvSpPr/>
          <p:nvPr/>
        </p:nvSpPr>
        <p:spPr>
          <a:xfrm>
            <a:off x="5632192" y="3643004"/>
            <a:ext cx="3036079" cy="2799202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785161" y="4578709"/>
            <a:ext cx="273014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7030A0"/>
                </a:solidFill>
                <a:latin typeface="Noteworthy Bold"/>
                <a:cs typeface="Noteworthy Bold"/>
              </a:rPr>
              <a:t>Food gives us energy</a:t>
            </a:r>
            <a:endParaRPr lang="en-US" sz="4000" b="1" dirty="0">
              <a:solidFill>
                <a:srgbClr val="7030A0"/>
              </a:solidFill>
              <a:latin typeface="Noteworthy Bold"/>
              <a:cs typeface="Noteworthy Bold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7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4754" y="343033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</a:t>
            </a:r>
            <a:r>
              <a:rPr lang="en-US" b="1" dirty="0">
                <a:latin typeface="Kristen ITC" panose="03050502040202030202" pitchFamily="66" charset="0"/>
                <a:cs typeface="Noteworthy Bold"/>
              </a:rPr>
              <a:t>D</a:t>
            </a: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ragonfly 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00" y="4023673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Dragonfl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5794">
            <a:off x="3072251" y="871530"/>
            <a:ext cx="3008393" cy="24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8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1271" y="342251"/>
            <a:ext cx="3289436" cy="64008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	</a:t>
            </a:r>
            <a:r>
              <a:rPr lang="en-US" b="1" dirty="0" smtClean="0">
                <a:latin typeface="Kristen ITC" panose="03050502040202030202" pitchFamily="66" charset="0"/>
                <a:cs typeface="Noteworthy Bold"/>
              </a:rPr>
              <a:t>Bacteria </a:t>
            </a:r>
            <a:endParaRPr lang="en-US" b="1" dirty="0">
              <a:latin typeface="Kristen ITC" panose="03050502040202030202" pitchFamily="66" charset="0"/>
              <a:cs typeface="Noteworthy Bold"/>
            </a:endParaRPr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632606" y="3887789"/>
            <a:ext cx="1814512" cy="906463"/>
          </a:xfrm>
          <a:prstGeom prst="actionButtonBlan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Producer 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Action Button: Custom 4">
            <a:hlinkClick r:id="" action="ppaction://noaction" highlightClick="1">
              <a:snd r:embed="rId2" name="Applause"/>
            </a:hlinkClick>
          </p:cNvPr>
          <p:cNvSpPr/>
          <p:nvPr/>
        </p:nvSpPr>
        <p:spPr>
          <a:xfrm>
            <a:off x="3543398" y="3859213"/>
            <a:ext cx="1814512" cy="93980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Consumer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6454190" y="3887789"/>
            <a:ext cx="1814512" cy="939800"/>
          </a:xfrm>
          <a:prstGeom prst="actionButtonBlank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  <a:cs typeface="Noteworthy Light"/>
              </a:rPr>
              <a:t>D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Noteworthy Light"/>
              </a:rPr>
              <a:t>ecomposer</a:t>
            </a:r>
            <a:endParaRPr lang="en-US" sz="2400" b="1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7" name="Picture 10" descr="Tick PNG - Tick Mark Symbol Transparent Pictures, Free Download - Free 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92" y="4007004"/>
            <a:ext cx="680796" cy="6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Bacteria PNG Transparent Image | PNG M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67" y="1159785"/>
            <a:ext cx="2521974" cy="25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7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040"/>
            <a:ext cx="8229600" cy="1143000"/>
          </a:xfrm>
        </p:spPr>
        <p:txBody>
          <a:bodyPr/>
          <a:lstStyle/>
          <a:p>
            <a:r>
              <a:rPr lang="en-US" sz="6000" b="1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anose="03050502040202030202" pitchFamily="66" charset="0"/>
              </a:rPr>
              <a:t>Homework</a:t>
            </a:r>
            <a:endParaRPr lang="en-US" sz="60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8004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EVS </a:t>
            </a: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2A </a:t>
            </a: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workbook 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Complete page </a:t>
            </a: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55</a:t>
            </a: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 </a:t>
            </a: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and </a:t>
            </a:r>
            <a:r>
              <a:rPr lang="en-US" sz="4000" b="1" dirty="0" smtClean="0">
                <a:solidFill>
                  <a:srgbClr val="FFFF00"/>
                </a:solidFill>
                <a:latin typeface="Kristen ITC" panose="03050502040202030202" pitchFamily="66" charset="0"/>
              </a:rPr>
              <a:t>57</a:t>
            </a:r>
            <a:endParaRPr lang="en-US" sz="4000" b="1" dirty="0">
              <a:solidFill>
                <a:srgbClr val="FFFF0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274265"/>
              </p:ext>
            </p:extLst>
          </p:nvPr>
        </p:nvGraphicFramePr>
        <p:xfrm>
          <a:off x="7080026" y="3981403"/>
          <a:ext cx="1868048" cy="168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0" name="Clip" r:id="rId3" imgW="2685960" imgH="2600280" progId="MS_ClipArt_Gallery.2">
                  <p:embed/>
                </p:oleObj>
              </mc:Choice>
              <mc:Fallback>
                <p:oleObj name="Clip" r:id="rId3" imgW="2685960" imgH="2600280" progId="MS_ClipArt_Gallery.2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026" y="3981403"/>
                        <a:ext cx="1868048" cy="168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792345"/>
              </p:ext>
            </p:extLst>
          </p:nvPr>
        </p:nvGraphicFramePr>
        <p:xfrm>
          <a:off x="3784703" y="4671535"/>
          <a:ext cx="2510425" cy="1216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1" name="Clip" r:id="rId5" imgW="3067200" imgH="1600200" progId="MS_ClipArt_Gallery.2">
                  <p:embed/>
                </p:oleObj>
              </mc:Choice>
              <mc:Fallback>
                <p:oleObj name="Clip" r:id="rId5" imgW="3067200" imgH="1600200" progId="MS_ClipArt_Gallery.2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703" y="4671535"/>
                        <a:ext cx="2510425" cy="1216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216560"/>
              </p:ext>
            </p:extLst>
          </p:nvPr>
        </p:nvGraphicFramePr>
        <p:xfrm>
          <a:off x="4843345" y="494907"/>
          <a:ext cx="2552189" cy="1981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2" name="Clip" r:id="rId7" imgW="1571760" imgH="1314360" progId="MS_ClipArt_Gallery.2">
                  <p:embed/>
                </p:oleObj>
              </mc:Choice>
              <mc:Fallback>
                <p:oleObj name="Clip" r:id="rId7" imgW="1571760" imgH="1314360" progId="MS_ClipArt_Gallery.2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345" y="494907"/>
                        <a:ext cx="2552189" cy="1981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2" name="Picture 8" descr="Plant clipart house plant, Plant house plant Transparent FREE for download  on WebStockReview 20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657" y="3416672"/>
            <a:ext cx="2930691" cy="2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Library of sun clipart freeuse download with 22 rays png files ▻▻▻ Clipart  Art 20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32627">
            <a:off x="2089472" y="145062"/>
            <a:ext cx="2210192" cy="24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-174914" y="6131711"/>
            <a:ext cx="329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 plant uses energy from sun to make food.</a:t>
            </a:r>
            <a:endParaRPr lang="en-US" b="1" dirty="0"/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2730644" y="5662166"/>
            <a:ext cx="77655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27649" y="6114710"/>
            <a:ext cx="329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 grasshopper gets energy by feeding on plants.</a:t>
            </a:r>
            <a:endParaRPr lang="en-US" b="1" dirty="0"/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 flipH="1">
            <a:off x="1581105" y="2416328"/>
            <a:ext cx="734391" cy="9034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4100" y="5929903"/>
            <a:ext cx="225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 frog gets energy by feeding on bugs and insects.</a:t>
            </a:r>
            <a:endParaRPr lang="en-US" b="1" dirty="0"/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6406163" y="5519254"/>
            <a:ext cx="79280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 flipH="1" flipV="1">
            <a:off x="7071647" y="2763577"/>
            <a:ext cx="515036" cy="948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158615" y="925829"/>
            <a:ext cx="1869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 hawk gets energy by feeding on small animals</a:t>
            </a:r>
            <a:endParaRPr lang="en-US" b="1" dirty="0"/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1946852" y="2516612"/>
            <a:ext cx="549344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4000" b="1" smtClean="0">
                <a:latin typeface="Kristen ITC" panose="03050502040202030202" pitchFamily="66" charset="0"/>
                <a:ea typeface="Noteworthy Bold"/>
                <a:cs typeface="Noteworthy Bold"/>
              </a:rPr>
              <a:t>Food chain  </a:t>
            </a:r>
            <a:endParaRPr lang="en-US" altLang="en-US" sz="4000" b="1" dirty="0" smtClean="0">
              <a:latin typeface="Kristen ITC" panose="03050502040202030202" pitchFamily="66" charset="0"/>
              <a:ea typeface="Noteworthy Bold"/>
              <a:cs typeface="Noteworth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6" grpId="0"/>
      <p:bldP spid="27" grpId="0" animBg="1"/>
      <p:bldP spid="28" grpId="0"/>
      <p:bldP spid="29" grpId="0" animBg="1"/>
      <p:bldP spid="30" grpId="0" animBg="1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34181" y="432362"/>
            <a:ext cx="8153400" cy="7620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b="1" dirty="0" smtClean="0">
                <a:solidFill>
                  <a:srgbClr val="FFFF00"/>
                </a:solidFill>
              </a:rPr>
              <a:t>What is a Food Chain?</a:t>
            </a:r>
            <a:endParaRPr lang="en-US" altLang="en-US" b="1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4181" y="1745225"/>
            <a:ext cx="8153400" cy="1905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4000" b="1" dirty="0" smtClean="0">
                <a:solidFill>
                  <a:schemeClr val="bg1"/>
                </a:solidFill>
              </a:rPr>
              <a:t>A food chain is the path by which energy passes from one living thing to another.</a:t>
            </a:r>
            <a:endParaRPr lang="en-US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76981" y="3743888"/>
            <a:ext cx="8610600" cy="2192337"/>
            <a:chOff x="144" y="1920"/>
            <a:chExt cx="5424" cy="1381"/>
          </a:xfrm>
        </p:grpSpPr>
        <p:graphicFrame>
          <p:nvGraphicFramePr>
            <p:cNvPr id="6" name="Object 6"/>
            <p:cNvGraphicFramePr>
              <a:graphicFrameLocks noChangeAspect="1"/>
            </p:cNvGraphicFramePr>
            <p:nvPr/>
          </p:nvGraphicFramePr>
          <p:xfrm>
            <a:off x="144" y="2208"/>
            <a:ext cx="911" cy="9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6" name="Clip" r:id="rId3" imgW="2581200" imgH="2600280" progId="MS_ClipArt_Gallery.2">
                    <p:embed/>
                  </p:oleObj>
                </mc:Choice>
                <mc:Fallback>
                  <p:oleObj name="Clip" r:id="rId3" imgW="2581200" imgH="2600280" progId="MS_ClipArt_Gallery.2">
                    <p:embed/>
                    <p:pic>
                      <p:nvPicPr>
                        <p:cNvPr id="2458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208"/>
                          <a:ext cx="911" cy="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2448" y="2736"/>
            <a:ext cx="1008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7" name="Clip" r:id="rId5" imgW="3067200" imgH="1600200" progId="MS_ClipArt_Gallery.2">
                    <p:embed/>
                  </p:oleObj>
                </mc:Choice>
                <mc:Fallback>
                  <p:oleObj name="Clip" r:id="rId5" imgW="3067200" imgH="1600200" progId="MS_ClipArt_Gallery.2">
                    <p:embed/>
                    <p:pic>
                      <p:nvPicPr>
                        <p:cNvPr id="2458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736"/>
                          <a:ext cx="1008" cy="5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8"/>
            <p:cNvGraphicFramePr>
              <a:graphicFrameLocks noChangeAspect="1"/>
            </p:cNvGraphicFramePr>
            <p:nvPr/>
          </p:nvGraphicFramePr>
          <p:xfrm>
            <a:off x="1392" y="2688"/>
            <a:ext cx="62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8" name="Clip" r:id="rId7" imgW="2666880" imgH="2600280" progId="MS_ClipArt_Gallery.2">
                    <p:embed/>
                  </p:oleObj>
                </mc:Choice>
                <mc:Fallback>
                  <p:oleObj name="Clip" r:id="rId7" imgW="2666880" imgH="2600280" progId="MS_ClipArt_Gallery.2">
                    <p:embed/>
                    <p:pic>
                      <p:nvPicPr>
                        <p:cNvPr id="2458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88"/>
                          <a:ext cx="624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9"/>
            <p:cNvGraphicFramePr>
              <a:graphicFrameLocks noChangeAspect="1"/>
            </p:cNvGraphicFramePr>
            <p:nvPr/>
          </p:nvGraphicFramePr>
          <p:xfrm>
            <a:off x="3888" y="2592"/>
            <a:ext cx="732" cy="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9" name="Clip" r:id="rId9" imgW="2685960" imgH="2600280" progId="MS_ClipArt_Gallery.2">
                    <p:embed/>
                  </p:oleObj>
                </mc:Choice>
                <mc:Fallback>
                  <p:oleObj name="Clip" r:id="rId9" imgW="2685960" imgH="2600280" progId="MS_ClipArt_Gallery.2">
                    <p:embed/>
                    <p:pic>
                      <p:nvPicPr>
                        <p:cNvPr id="2458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592"/>
                          <a:ext cx="732" cy="7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4752" y="1920"/>
            <a:ext cx="816" cy="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0" name="Clip" r:id="rId11" imgW="1571760" imgH="1314360" progId="MS_ClipArt_Gallery.2">
                    <p:embed/>
                  </p:oleObj>
                </mc:Choice>
                <mc:Fallback>
                  <p:oleObj name="Clip" r:id="rId11" imgW="1571760" imgH="1314360" progId="MS_ClipArt_Gallery.2">
                    <p:embed/>
                    <p:pic>
                      <p:nvPicPr>
                        <p:cNvPr id="2458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920"/>
                          <a:ext cx="816" cy="6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2016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3504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V="1">
              <a:off x="4608" y="2448"/>
              <a:ext cx="33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960" y="2832"/>
              <a:ext cx="38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39" y="-168505"/>
            <a:ext cx="8229600" cy="1143000"/>
          </a:xfrm>
          <a:extLst/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Noteworthy Bold"/>
                <a:cs typeface="Noteworthy Bold"/>
              </a:rPr>
              <a:t>Words to Know</a:t>
            </a:r>
            <a:endParaRPr lang="en-US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Noteworthy Bold"/>
              <a:cs typeface="Noteworthy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27" y="3223829"/>
            <a:ext cx="5442496" cy="4525963"/>
          </a:xfrm>
          <a:extLst/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3000" dirty="0">
              <a:latin typeface="Noteworthy Light"/>
              <a:cs typeface="Noteworthy Light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3000" b="1" u="sng" dirty="0" smtClean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Noteworthy Light"/>
                <a:cs typeface="Noteworthy Light"/>
              </a:rPr>
              <a:t>Consumers</a:t>
            </a:r>
            <a:r>
              <a:rPr lang="en-US" sz="3000" dirty="0">
                <a:latin typeface="Noteworthy Light"/>
                <a:cs typeface="Noteworthy Light"/>
              </a:rPr>
              <a:t>	</a:t>
            </a:r>
            <a:r>
              <a:rPr lang="en-US" sz="3000" dirty="0" smtClean="0">
                <a:latin typeface="Noteworthy Light"/>
                <a:cs typeface="Noteworthy Light"/>
              </a:rPr>
              <a:t>– A consumer is a living thing that cannot make its own food. Consumers get their energy by eating food. All animals are consumers.</a:t>
            </a:r>
            <a:endParaRPr lang="en-US" sz="3000" dirty="0">
              <a:latin typeface="Noteworthy Light"/>
              <a:cs typeface="Noteworthy Light"/>
            </a:endParaRPr>
          </a:p>
        </p:txBody>
      </p:sp>
      <p:pic>
        <p:nvPicPr>
          <p:cNvPr id="6" name="Picture 8" descr="Plant clipart house plant, Plant house plant Transparent FREE for download  on WebStockReview 20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737" y="960848"/>
            <a:ext cx="2930691" cy="2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lephant Animations,elephant gif,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7269">
            <a:off x="5120914" y="4306528"/>
            <a:ext cx="3795506" cy="195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47729" y="978505"/>
            <a:ext cx="5140008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3000" b="1" u="sng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Noteworthy Light"/>
                <a:cs typeface="Noteworthy Light"/>
              </a:rPr>
              <a:t>Producer</a:t>
            </a:r>
            <a:r>
              <a:rPr lang="en-US" sz="3000" dirty="0">
                <a:latin typeface="Noteworthy Light"/>
                <a:cs typeface="Noteworthy Light"/>
              </a:rPr>
              <a:t> 	– A producer is a living thing that makes its own food from sunlight, air and soil. Plants are producers.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89155" y="693174"/>
            <a:ext cx="8271387" cy="2733624"/>
            <a:chOff x="144" y="1920"/>
            <a:chExt cx="5424" cy="1381"/>
          </a:xfrm>
        </p:grpSpPr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144" y="2208"/>
            <a:ext cx="911" cy="9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8" name="Clip" r:id="rId3" imgW="2581200" imgH="2600280" progId="MS_ClipArt_Gallery.2">
                    <p:embed/>
                  </p:oleObj>
                </mc:Choice>
                <mc:Fallback>
                  <p:oleObj name="Clip" r:id="rId3" imgW="2581200" imgH="2600280" progId="MS_ClipArt_Gallery.2">
                    <p:embed/>
                    <p:pic>
                      <p:nvPicPr>
                        <p:cNvPr id="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208"/>
                          <a:ext cx="911" cy="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7"/>
            <p:cNvGraphicFramePr>
              <a:graphicFrameLocks noChangeAspect="1"/>
            </p:cNvGraphicFramePr>
            <p:nvPr/>
          </p:nvGraphicFramePr>
          <p:xfrm>
            <a:off x="2448" y="2736"/>
            <a:ext cx="1008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9" name="Clip" r:id="rId5" imgW="3067200" imgH="1600200" progId="MS_ClipArt_Gallery.2">
                    <p:embed/>
                  </p:oleObj>
                </mc:Choice>
                <mc:Fallback>
                  <p:oleObj name="Clip" r:id="rId5" imgW="3067200" imgH="1600200" progId="MS_ClipArt_Gallery.2">
                    <p:embed/>
                    <p:pic>
                      <p:nvPicPr>
                        <p:cNvPr id="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736"/>
                          <a:ext cx="1008" cy="5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1392" y="2688"/>
            <a:ext cx="62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0" name="Clip" r:id="rId7" imgW="2666880" imgH="2600280" progId="MS_ClipArt_Gallery.2">
                    <p:embed/>
                  </p:oleObj>
                </mc:Choice>
                <mc:Fallback>
                  <p:oleObj name="Clip" r:id="rId7" imgW="2666880" imgH="2600280" progId="MS_ClipArt_Gallery.2">
                    <p:embed/>
                    <p:pic>
                      <p:nvPicPr>
                        <p:cNvPr id="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88"/>
                          <a:ext cx="624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9"/>
            <p:cNvGraphicFramePr>
              <a:graphicFrameLocks noChangeAspect="1"/>
            </p:cNvGraphicFramePr>
            <p:nvPr/>
          </p:nvGraphicFramePr>
          <p:xfrm>
            <a:off x="3888" y="2592"/>
            <a:ext cx="732" cy="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1" name="Clip" r:id="rId9" imgW="2685960" imgH="2600280" progId="MS_ClipArt_Gallery.2">
                    <p:embed/>
                  </p:oleObj>
                </mc:Choice>
                <mc:Fallback>
                  <p:oleObj name="Clip" r:id="rId9" imgW="2685960" imgH="2600280" progId="MS_ClipArt_Gallery.2">
                    <p:embed/>
                    <p:pic>
                      <p:nvPicPr>
                        <p:cNvPr id="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592"/>
                          <a:ext cx="732" cy="7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0"/>
            <p:cNvGraphicFramePr>
              <a:graphicFrameLocks noChangeAspect="1"/>
            </p:cNvGraphicFramePr>
            <p:nvPr/>
          </p:nvGraphicFramePr>
          <p:xfrm>
            <a:off x="4752" y="1920"/>
            <a:ext cx="816" cy="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2" name="Clip" r:id="rId11" imgW="1571760" imgH="1314360" progId="MS_ClipArt_Gallery.2">
                    <p:embed/>
                  </p:oleObj>
                </mc:Choice>
                <mc:Fallback>
                  <p:oleObj name="Clip" r:id="rId11" imgW="1571760" imgH="1314360" progId="MS_ClipArt_Gallery.2">
                    <p:embed/>
                    <p:pic>
                      <p:nvPicPr>
                        <p:cNvPr id="1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920"/>
                          <a:ext cx="816" cy="6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016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504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4608" y="2448"/>
              <a:ext cx="33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960" y="2832"/>
              <a:ext cx="38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Up Arrow Callout 19"/>
          <p:cNvSpPr/>
          <p:nvPr/>
        </p:nvSpPr>
        <p:spPr>
          <a:xfrm>
            <a:off x="1128839" y="3543587"/>
            <a:ext cx="3428412" cy="2547497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In a food chain plants are called as producers</a:t>
            </a:r>
            <a:endParaRPr lang="en-US" sz="3000" dirty="0"/>
          </a:p>
        </p:txBody>
      </p:sp>
      <p:sp>
        <p:nvSpPr>
          <p:cNvPr id="21" name="Up Arrow Callout 20"/>
          <p:cNvSpPr/>
          <p:nvPr/>
        </p:nvSpPr>
        <p:spPr>
          <a:xfrm>
            <a:off x="5042537" y="3567226"/>
            <a:ext cx="3428412" cy="2547497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In a food chain animals are called as consumers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85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555"/>
            <a:ext cx="8229600" cy="1143000"/>
          </a:xfrm>
          <a:extLst/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Bold"/>
                <a:cs typeface="Noteworthy Bold"/>
              </a:rPr>
              <a:t>Types of Consumers</a:t>
            </a:r>
            <a:endParaRPr lang="en-US" dirty="0">
              <a:effectLst>
                <a:glow rad="228600">
                  <a:srgbClr val="FFFF00">
                    <a:alpha val="40000"/>
                  </a:srgb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7993"/>
            <a:ext cx="8229600" cy="4525963"/>
          </a:xfrm>
          <a:extLst/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Bold"/>
                <a:cs typeface="Noteworthy Bold"/>
              </a:rPr>
              <a:t>Herbivore – </a:t>
            </a:r>
            <a:r>
              <a:rPr lang="en-US" dirty="0" smtClean="0">
                <a:latin typeface="Noteworthy Light"/>
                <a:cs typeface="Noteworthy Bold"/>
              </a:rPr>
              <a:t>A herbivore is a consumer 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Noteworthy Light"/>
                <a:cs typeface="Noteworthy Bold"/>
              </a:rPr>
              <a:t>that eats only plants.</a:t>
            </a:r>
            <a:endParaRPr lang="en-US" dirty="0" smtClean="0">
              <a:latin typeface="Noteworthy Light"/>
              <a:cs typeface="Noteworthy Light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Noteworthy Light"/>
              <a:cs typeface="Noteworthy Light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Bold"/>
                <a:cs typeface="Noteworthy Bold"/>
              </a:rPr>
              <a:t>C</a:t>
            </a:r>
            <a:r>
              <a:rPr lang="en-US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Bold"/>
                <a:cs typeface="Noteworthy Bold"/>
              </a:rPr>
              <a:t>arnivore – </a:t>
            </a:r>
            <a:r>
              <a:rPr lang="en-US" dirty="0" smtClean="0">
                <a:latin typeface="Noteworthy Light"/>
                <a:cs typeface="Noteworthy Bold"/>
              </a:rPr>
              <a:t>A Carnivore is a consumer 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Noteworthy Light"/>
                <a:cs typeface="Noteworthy Bold"/>
              </a:rPr>
              <a:t>that eats only animals.</a:t>
            </a:r>
            <a:endParaRPr lang="en-US" dirty="0" smtClean="0">
              <a:latin typeface="Noteworthy Light"/>
              <a:cs typeface="Noteworthy Light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Noteworthy Light"/>
              <a:cs typeface="Noteworthy Light"/>
            </a:endParaRP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Light"/>
                <a:cs typeface="Noteworthy Light"/>
              </a:rPr>
              <a:t>O</a:t>
            </a:r>
            <a:r>
              <a:rPr lang="en-US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Light"/>
                <a:cs typeface="Noteworthy Light"/>
              </a:rPr>
              <a:t>mnivore</a:t>
            </a:r>
            <a:r>
              <a:rPr lang="en-US" b="1" dirty="0" smtClean="0"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Noteworthy Light"/>
                <a:cs typeface="Noteworthy Light"/>
              </a:rPr>
              <a:t> – </a:t>
            </a:r>
            <a:r>
              <a:rPr lang="en-US" dirty="0" smtClean="0">
                <a:latin typeface="Noteworthy Light"/>
                <a:cs typeface="Noteworthy Light"/>
              </a:rPr>
              <a:t>An omnivore is a consumer 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Noteworthy Light"/>
                <a:cs typeface="Noteworthy Light"/>
              </a:rPr>
              <a:t>that eats both plants and animals. </a:t>
            </a:r>
          </a:p>
        </p:txBody>
      </p:sp>
      <p:pic>
        <p:nvPicPr>
          <p:cNvPr id="5128" name="Picture 8" descr="Zebra PN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85" y="1027574"/>
            <a:ext cx="1532415" cy="14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Lion PNG Picture | Lion images, Panthera leo, Lion pictu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192" y="2801736"/>
            <a:ext cx="1251422" cy="14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ear PNG Image - PurePNG | Free transparent CC0 PNG Image Libr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105" y="4413407"/>
            <a:ext cx="1363509" cy="13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5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89155" y="693174"/>
            <a:ext cx="8271387" cy="2733624"/>
            <a:chOff x="144" y="1920"/>
            <a:chExt cx="5424" cy="1381"/>
          </a:xfrm>
        </p:grpSpPr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144" y="2208"/>
            <a:ext cx="911" cy="9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0" name="Clip" r:id="rId3" imgW="2581200" imgH="2600280" progId="MS_ClipArt_Gallery.2">
                    <p:embed/>
                  </p:oleObj>
                </mc:Choice>
                <mc:Fallback>
                  <p:oleObj name="Clip" r:id="rId3" imgW="2581200" imgH="2600280" progId="MS_ClipArt_Gallery.2">
                    <p:embed/>
                    <p:pic>
                      <p:nvPicPr>
                        <p:cNvPr id="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208"/>
                          <a:ext cx="911" cy="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7"/>
            <p:cNvGraphicFramePr>
              <a:graphicFrameLocks noChangeAspect="1"/>
            </p:cNvGraphicFramePr>
            <p:nvPr/>
          </p:nvGraphicFramePr>
          <p:xfrm>
            <a:off x="2448" y="2736"/>
            <a:ext cx="1008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1" name="Clip" r:id="rId5" imgW="3067200" imgH="1600200" progId="MS_ClipArt_Gallery.2">
                    <p:embed/>
                  </p:oleObj>
                </mc:Choice>
                <mc:Fallback>
                  <p:oleObj name="Clip" r:id="rId5" imgW="3067200" imgH="1600200" progId="MS_ClipArt_Gallery.2">
                    <p:embed/>
                    <p:pic>
                      <p:nvPicPr>
                        <p:cNvPr id="1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736"/>
                          <a:ext cx="1008" cy="5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1392" y="2688"/>
            <a:ext cx="62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2" name="Clip" r:id="rId7" imgW="2666880" imgH="2600280" progId="MS_ClipArt_Gallery.2">
                    <p:embed/>
                  </p:oleObj>
                </mc:Choice>
                <mc:Fallback>
                  <p:oleObj name="Clip" r:id="rId7" imgW="2666880" imgH="2600280" progId="MS_ClipArt_Gallery.2">
                    <p:embed/>
                    <p:pic>
                      <p:nvPicPr>
                        <p:cNvPr id="1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88"/>
                          <a:ext cx="624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9"/>
            <p:cNvGraphicFramePr>
              <a:graphicFrameLocks noChangeAspect="1"/>
            </p:cNvGraphicFramePr>
            <p:nvPr/>
          </p:nvGraphicFramePr>
          <p:xfrm>
            <a:off x="3888" y="2592"/>
            <a:ext cx="732" cy="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3" name="Clip" r:id="rId9" imgW="2685960" imgH="2600280" progId="MS_ClipArt_Gallery.2">
                    <p:embed/>
                  </p:oleObj>
                </mc:Choice>
                <mc:Fallback>
                  <p:oleObj name="Clip" r:id="rId9" imgW="2685960" imgH="2600280" progId="MS_ClipArt_Gallery.2">
                    <p:embed/>
                    <p:pic>
                      <p:nvPicPr>
                        <p:cNvPr id="12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592"/>
                          <a:ext cx="732" cy="7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0"/>
            <p:cNvGraphicFramePr>
              <a:graphicFrameLocks noChangeAspect="1"/>
            </p:cNvGraphicFramePr>
            <p:nvPr/>
          </p:nvGraphicFramePr>
          <p:xfrm>
            <a:off x="4752" y="1920"/>
            <a:ext cx="816" cy="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4" name="Clip" r:id="rId11" imgW="1571760" imgH="1314360" progId="MS_ClipArt_Gallery.2">
                    <p:embed/>
                  </p:oleObj>
                </mc:Choice>
                <mc:Fallback>
                  <p:oleObj name="Clip" r:id="rId11" imgW="1571760" imgH="1314360" progId="MS_ClipArt_Gallery.2">
                    <p:embed/>
                    <p:pic>
                      <p:nvPicPr>
                        <p:cNvPr id="1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920"/>
                          <a:ext cx="816" cy="6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016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504" y="302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4608" y="2448"/>
              <a:ext cx="33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960" y="2832"/>
              <a:ext cx="38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Up Arrow Callout 17"/>
          <p:cNvSpPr/>
          <p:nvPr/>
        </p:nvSpPr>
        <p:spPr>
          <a:xfrm>
            <a:off x="3809940" y="3278285"/>
            <a:ext cx="1894580" cy="910660"/>
          </a:xfrm>
          <a:prstGeom prst="upArrowCallou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Herbivore</a:t>
            </a:r>
            <a:endParaRPr lang="en-US" sz="3000" dirty="0"/>
          </a:p>
        </p:txBody>
      </p:sp>
      <p:sp>
        <p:nvSpPr>
          <p:cNvPr id="20" name="Up Arrow Callout 19"/>
          <p:cNvSpPr/>
          <p:nvPr/>
        </p:nvSpPr>
        <p:spPr>
          <a:xfrm>
            <a:off x="6170579" y="3272596"/>
            <a:ext cx="1894580" cy="910660"/>
          </a:xfrm>
          <a:prstGeom prst="upArrowCallou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Carnivore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2681"/>
            <a:ext cx="8229600" cy="1143000"/>
          </a:xfrm>
          <a:extLst/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Noteworthy Bold"/>
                <a:cs typeface="Noteworthy Bold"/>
              </a:rPr>
              <a:t>Decomposers</a:t>
            </a:r>
            <a:endParaRPr lang="en-US" dirty="0">
              <a:effectLst>
                <a:glow rad="228600">
                  <a:schemeClr val="bg1">
                    <a:alpha val="40000"/>
                  </a:schemeClr>
                </a:glow>
              </a:effectLst>
              <a:latin typeface="Noteworthy Bold"/>
              <a:cs typeface="Noteworthy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89934"/>
            <a:ext cx="5678129" cy="478313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Break down dead plants and animals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Bacteria and fungi are two examples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Reduces dead organisms to simpler forms of matter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smtClean="0">
                <a:latin typeface="Noteworthy Light"/>
                <a:ea typeface="Noteworthy Light"/>
                <a:cs typeface="Noteworthy Light"/>
              </a:rPr>
              <a:t>Returns them to the soil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42" y="1417638"/>
            <a:ext cx="1839861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43" y="4017759"/>
            <a:ext cx="1839861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2452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3537</TotalTime>
  <Words>320</Words>
  <Application>Microsoft Office PowerPoint</Application>
  <PresentationFormat>On-screen Show (4:3)</PresentationFormat>
  <Paragraphs>72</Paragraphs>
  <Slides>22</Slides>
  <Notes>5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Kristen ITC</vt:lpstr>
      <vt:lpstr>Noteworthy Bold</vt:lpstr>
      <vt:lpstr>Noteworthy Light</vt:lpstr>
      <vt:lpstr>Office Theme</vt:lpstr>
      <vt:lpstr>Clip</vt:lpstr>
      <vt:lpstr>Food chain  </vt:lpstr>
      <vt:lpstr>Why do we eat food?</vt:lpstr>
      <vt:lpstr>PowerPoint Presentation</vt:lpstr>
      <vt:lpstr>PowerPoint Presentation</vt:lpstr>
      <vt:lpstr>Words to Know</vt:lpstr>
      <vt:lpstr>PowerPoint Presentation</vt:lpstr>
      <vt:lpstr>Types of Consumers</vt:lpstr>
      <vt:lpstr>PowerPoint Presentation</vt:lpstr>
      <vt:lpstr>Decomposers</vt:lpstr>
      <vt:lpstr>Food Chain</vt:lpstr>
      <vt:lpstr>Activity 1</vt:lpstr>
      <vt:lpstr>PowerPoint Presentation</vt:lpstr>
      <vt:lpstr>PowerPoint Presentation</vt:lpstr>
      <vt:lpstr>PowerPoint Presentation</vt:lpstr>
      <vt:lpstr>Activity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CHAINS AND  FOOD WEBS</dc:title>
  <dc:creator>Julie Rankin</dc:creator>
  <cp:lastModifiedBy>HP</cp:lastModifiedBy>
  <cp:revision>64</cp:revision>
  <dcterms:created xsi:type="dcterms:W3CDTF">2012-01-12T23:37:41Z</dcterms:created>
  <dcterms:modified xsi:type="dcterms:W3CDTF">2021-03-16T09:41:22Z</dcterms:modified>
</cp:coreProperties>
</file>